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0"/>
  </p:notesMasterIdLst>
  <p:sldIdLst>
    <p:sldId id="256" r:id="rId2"/>
    <p:sldId id="429" r:id="rId3"/>
    <p:sldId id="260" r:id="rId4"/>
    <p:sldId id="261" r:id="rId5"/>
    <p:sldId id="425" r:id="rId6"/>
    <p:sldId id="262" r:id="rId7"/>
    <p:sldId id="456" r:id="rId8"/>
    <p:sldId id="457" r:id="rId9"/>
    <p:sldId id="446" r:id="rId10"/>
    <p:sldId id="450" r:id="rId11"/>
    <p:sldId id="449" r:id="rId12"/>
    <p:sldId id="448" r:id="rId13"/>
    <p:sldId id="447" r:id="rId14"/>
    <p:sldId id="460" r:id="rId15"/>
    <p:sldId id="445" r:id="rId16"/>
    <p:sldId id="444" r:id="rId17"/>
    <p:sldId id="458" r:id="rId18"/>
    <p:sldId id="438" r:id="rId19"/>
    <p:sldId id="439" r:id="rId20"/>
    <p:sldId id="354" r:id="rId21"/>
    <p:sldId id="394" r:id="rId22"/>
    <p:sldId id="431" r:id="rId23"/>
    <p:sldId id="436" r:id="rId24"/>
    <p:sldId id="440" r:id="rId25"/>
    <p:sldId id="452" r:id="rId26"/>
    <p:sldId id="459" r:id="rId27"/>
    <p:sldId id="368" r:id="rId28"/>
    <p:sldId id="259" r:id="rId29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B038D50-8B2E-4D17-A226-EA784CECC9DE}">
          <p14:sldIdLst>
            <p14:sldId id="256"/>
            <p14:sldId id="429"/>
            <p14:sldId id="260"/>
            <p14:sldId id="261"/>
            <p14:sldId id="425"/>
            <p14:sldId id="262"/>
            <p14:sldId id="456"/>
            <p14:sldId id="457"/>
            <p14:sldId id="446"/>
            <p14:sldId id="450"/>
            <p14:sldId id="449"/>
            <p14:sldId id="448"/>
            <p14:sldId id="447"/>
            <p14:sldId id="460"/>
            <p14:sldId id="445"/>
            <p14:sldId id="444"/>
            <p14:sldId id="458"/>
            <p14:sldId id="438"/>
            <p14:sldId id="439"/>
            <p14:sldId id="354"/>
            <p14:sldId id="394"/>
            <p14:sldId id="431"/>
            <p14:sldId id="436"/>
          </p14:sldIdLst>
        </p14:section>
        <p14:section name="Раздел без заголовка" id="{EBFBADAD-F527-4364-B88F-77A8FC01350D}">
          <p14:sldIdLst>
            <p14:sldId id="440"/>
            <p14:sldId id="452"/>
            <p14:sldId id="459"/>
            <p14:sldId id="368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0BB5"/>
    <a:srgbClr val="F8F5E4"/>
    <a:srgbClr val="D3A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427" autoAdjust="0"/>
  </p:normalViewPr>
  <p:slideViewPr>
    <p:cSldViewPr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86;&#1090;&#1095;&#1077;&#1090;%20&#1087;&#1077;&#1088;&#1077;&#1076;%20&#1087;&#1086;&#1090;&#1088;&#1077;&#1073;&#1080;&#1090;&#1077;&#1083;&#1103;&#1084;&#1080;\&#1086;&#1090;&#1095;&#1077;&#1090;%20&#1087;&#1077;&#1088;&#1077;&#1076;%20&#1087;&#1086;&#1090;&#1088;&#1077;&#1073;&#1080;&#1090;%20&#1079;&#1072;%202017&#1075;\&#1054;&#1090;&#1095;&#1077;&#1090;%20&#1087;&#1077;&#1088;&#1077;&#1076;%20&#1087;&#1086;&#1090;&#1088;&#1077;&#1073;&#1080;&#1090;&#1077;&#1083;&#1103;&#1084;&#1080;%2025.04.18&#1075;\&#1086;&#1090;&#1095;&#1077;&#1090;&#1099;%20&#1086;&#1090;&#1076;&#1077;&#1083;&#1086;&#1074;\2017%20&#1082;%20&#1089;&#1083;&#1091;&#1096;&#1072;&#1085;&#1080;&#1103;&#1084;%20&#1054;&#1052;&#1058;&#1057;\&#1086;&#1089;&#1085;&#1072;&#1097;&#1077;&#1085;&#1080;&#1077;%20&#1088;&#1072;&#1073;&#1086;&#1095;&#1080;&#1093;%20&#1084;&#1077;&#1089;&#1090;%202017%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краткий!$I$17</c:f>
              <c:strCache>
                <c:ptCount val="1"/>
                <c:pt idx="0">
                  <c:v>Среднемесячная заработная плата за 2017 год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149 700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CA-4352-8AD3-1827967AACE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143 366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DCA-4352-8AD3-1827967AACE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130 018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CA-4352-8AD3-1827967AACE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100 797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DCA-4352-8AD3-1827967AAC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краткий!$H$18:$H$21</c:f>
              <c:strCache>
                <c:ptCount val="4"/>
                <c:pt idx="0">
                  <c:v>по РК</c:v>
                </c:pt>
                <c:pt idx="1">
                  <c:v>по отрасли по РК</c:v>
                </c:pt>
                <c:pt idx="2">
                  <c:v>по Костанайской области</c:v>
                </c:pt>
                <c:pt idx="3">
                  <c:v>по ТОО "ЭПК-forfait"</c:v>
                </c:pt>
              </c:strCache>
            </c:strRef>
          </c:cat>
          <c:val>
            <c:numRef>
              <c:f>краткий!$I$18:$I$21</c:f>
              <c:numCache>
                <c:formatCode>#,##0</c:formatCode>
                <c:ptCount val="4"/>
                <c:pt idx="0">
                  <c:v>163725</c:v>
                </c:pt>
                <c:pt idx="1">
                  <c:v>164496</c:v>
                </c:pt>
                <c:pt idx="2">
                  <c:v>130018</c:v>
                </c:pt>
                <c:pt idx="3">
                  <c:v>98561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CA-4352-8AD3-1827967AA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235264"/>
        <c:axId val="28236800"/>
        <c:axId val="0"/>
      </c:bar3DChart>
      <c:catAx>
        <c:axId val="2823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236800"/>
        <c:crosses val="autoZero"/>
        <c:auto val="1"/>
        <c:lblAlgn val="ctr"/>
        <c:lblOffset val="100"/>
        <c:noMultiLvlLbl val="0"/>
      </c:catAx>
      <c:valAx>
        <c:axId val="2823680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8235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0F3C-D7CB-4401-A3CA-6CF4E1667F24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F02F5-0EC5-4B84-B915-26B0581D8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1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1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05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5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95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73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29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0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2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13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F02F5-0EC5-4B84-B915-26B0581D850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3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24744"/>
            <a:ext cx="8640960" cy="2664296"/>
          </a:xfrm>
        </p:spPr>
        <p:txBody>
          <a:bodyPr>
            <a:noAutofit/>
          </a:bodyPr>
          <a:lstStyle/>
          <a:p>
            <a:pPr algn="ctr"/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Отчет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 о деятельности </a:t>
            </a: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/>
            </a:r>
            <a:b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ТОО </a:t>
            </a: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"ЭПК-forfait"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по предоставлению услуг  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по передаче и распределению электрической энергии </a:t>
            </a: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 </a:t>
            </a:r>
            <a:b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за 2018 год</a:t>
            </a:r>
            <a:endParaRPr lang="ru-RU" sz="36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5838056"/>
            <a:ext cx="5712179" cy="54327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Костанай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2019г.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80312" y="6165304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Слайд </a:t>
            </a:r>
            <a:r>
              <a:rPr lang="ru-RU" dirty="0" smtClean="0"/>
              <a:t>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0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16632"/>
            <a:ext cx="2808312" cy="8365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071" y="1264915"/>
            <a:ext cx="3600400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175" y="1245096"/>
            <a:ext cx="3993226" cy="49163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34832" y="6453335"/>
            <a:ext cx="1568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552" y="1196752"/>
            <a:ext cx="3816424" cy="4883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196752"/>
            <a:ext cx="3960440" cy="48833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7308304" y="6171434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ВЛ-0,4кВ</a:t>
            </a:r>
            <a:br>
              <a:rPr lang="ru-RU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386399"/>
            <a:ext cx="3888432" cy="482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91743"/>
            <a:ext cx="3772499" cy="48237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H="1" flipV="1">
            <a:off x="7452320" y="6341939"/>
            <a:ext cx="1498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294" y="35619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оборудования. </a:t>
            </a:r>
            <a:r>
              <a:rPr lang="ru-RU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шкафов КТП.</a:t>
            </a:r>
            <a:br>
              <a:rPr lang="ru-RU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96754"/>
            <a:ext cx="3440972" cy="2736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077073"/>
            <a:ext cx="3440972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196753"/>
            <a:ext cx="3452192" cy="2736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077073"/>
            <a:ext cx="3515941" cy="244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H="1" flipV="1">
            <a:off x="7582912" y="6530063"/>
            <a:ext cx="1498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ШКАФОВ КТП</a:t>
            </a:r>
            <a:endParaRPr lang="ru-RU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840" y="1295400"/>
            <a:ext cx="2737341" cy="3645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3" y="3638927"/>
            <a:ext cx="2422025" cy="2895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217" y="1278260"/>
            <a:ext cx="2889754" cy="3603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351" y="3645024"/>
            <a:ext cx="2158171" cy="28836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H="1" flipV="1">
            <a:off x="534169" y="5791317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8086" y="1916832"/>
            <a:ext cx="1091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 flipH="1" flipV="1">
            <a:off x="7582912" y="6530063"/>
            <a:ext cx="1498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45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/>
          <a:lstStyle/>
          <a:p>
            <a:pPr algn="ctr"/>
            <a:r>
              <a:rPr lang="ru-RU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i="1" cap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5400"/>
            <a:ext cx="7465504" cy="479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80312" y="6165304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5" y="117620"/>
            <a:ext cx="8686800" cy="838200"/>
          </a:xfrm>
        </p:spPr>
        <p:txBody>
          <a:bodyPr/>
          <a:lstStyle/>
          <a:p>
            <a:pPr algn="ctr"/>
            <a:r>
              <a:rPr lang="ru-RU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i="1" cap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1478" y="1350685"/>
            <a:ext cx="7201620" cy="45259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78" y="6175189"/>
            <a:ext cx="1646063" cy="6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449220" y="6193098"/>
            <a:ext cx="130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914980"/>
          </a:xfrm>
        </p:spPr>
        <p:txBody>
          <a:bodyPr/>
          <a:lstStyle/>
          <a:p>
            <a:pPr algn="ctr"/>
            <a:r>
              <a:rPr lang="ru-RU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i="1" cap="none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ЗиС</a:t>
            </a:r>
            <a:endParaRPr lang="ru-RU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80" y="1295398"/>
            <a:ext cx="3600400" cy="5111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95399"/>
            <a:ext cx="3744416" cy="51112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7596336" y="6406629"/>
            <a:ext cx="1547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5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712968" cy="14310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Модернизация оборудования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6387380"/>
            <a:ext cx="1475656" cy="476672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2" y="1052736"/>
            <a:ext cx="4158900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97" y="1052736"/>
            <a:ext cx="3960440" cy="52563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1835696" y="6387380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6372200" y="6341214"/>
            <a:ext cx="1510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93" y="4365104"/>
            <a:ext cx="2142675" cy="2075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4" y="4365104"/>
            <a:ext cx="1870272" cy="20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5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43508" y="0"/>
            <a:ext cx="871296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itchFamily="18" charset="0"/>
                <a:cs typeface="Times New Roman" pitchFamily="18" charset="0"/>
              </a:rPr>
              <a:t>Замена изношенных кабельных линий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6381328"/>
            <a:ext cx="1475656" cy="476672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276349"/>
            <a:ext cx="3744415" cy="5104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76349"/>
            <a:ext cx="3744415" cy="51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5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kec\obmen\ПЭО\Светлана\f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238750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346254" y="332656"/>
            <a:ext cx="3797746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Обслуживаемая площадь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106,0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тыс.кв.км</a:t>
            </a: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Численность персонала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224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Протяженность линий электропередач  12 624,53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эксплуатации </a:t>
            </a:r>
            <a:endParaRPr lang="ru-RU" sz="2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ТОО 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«ЭПК-</a:t>
            </a:r>
            <a:r>
              <a:rPr lang="en-US" sz="2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forfait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находится </a:t>
            </a:r>
          </a:p>
          <a:p>
            <a:pPr lvl="0"/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Воздушные линии: </a:t>
            </a:r>
          </a:p>
          <a:p>
            <a:pPr marL="0" lvl="0" indent="0">
              <a:buNone/>
            </a:pP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0,4 кВ –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55,3 км</a:t>
            </a:r>
            <a:endParaRPr lang="ru-RU" sz="2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10 кВ –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6 725,8 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Кабельные линии:      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0,4 кВ –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241,00 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10 кВ –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283,14 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ТП, РП и КТП 10/04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кВ-3 373 шт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Автотранспорт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296 </a:t>
            </a:r>
            <a:r>
              <a:rPr lang="ru-RU" sz="2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единиц</a:t>
            </a:r>
          </a:p>
          <a:p>
            <a:pPr marL="0" indent="0">
              <a:buNone/>
            </a:pP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43800" y="6309320"/>
            <a:ext cx="1800200" cy="432048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452320" y="6065912"/>
            <a:ext cx="1368152" cy="792088"/>
          </a:xfrm>
          <a:prstGeom prst="roundRect">
            <a:avLst>
              <a:gd name="adj" fmla="val 0"/>
            </a:avLst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61007" y="116632"/>
            <a:ext cx="8686800" cy="8382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 связи, вычислительной, копировально-множительной техники  и программного обеспечения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375785"/>
              </p:ext>
            </p:extLst>
          </p:nvPr>
        </p:nvGraphicFramePr>
        <p:xfrm>
          <a:off x="611560" y="1628800"/>
          <a:ext cx="8136904" cy="2957345"/>
        </p:xfrm>
        <a:graphic>
          <a:graphicData uri="http://schemas.openxmlformats.org/drawingml/2006/table">
            <a:tbl>
              <a:tblPr>
                <a:effectLst>
                  <a:outerShdw blurRad="50800" dist="127000" dir="5400000" algn="ctr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576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4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2018г.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(кол-во)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Мониторы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Персональный компьютер с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лицензионным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Много функциональные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устройства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Ноутбук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Приобретение ИБП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902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668344" y="6381328"/>
            <a:ext cx="1584176" cy="720080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9512" y="0"/>
            <a:ext cx="8686800" cy="60562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Оснащение рабочих мест</a:t>
            </a:r>
            <a:endParaRPr lang="ru-RU" sz="2500" b="1" i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330830"/>
              </p:ext>
            </p:extLst>
          </p:nvPr>
        </p:nvGraphicFramePr>
        <p:xfrm>
          <a:off x="683568" y="692699"/>
          <a:ext cx="7992888" cy="5884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1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Кол-во 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Переносное заземление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Устройство заземления </a:t>
                      </a:r>
                      <a:r>
                        <a:rPr kumimoji="0"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</a:t>
                      </a:r>
                      <a:endParaRPr kumimoji="0"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87313" algn="l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Компрессор воздушный ТОТАL TOOLS DСС 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Пресс </a:t>
                      </a:r>
                      <a:r>
                        <a:rPr kumimoji="0"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гидравлический ПГ-120 ручной Шток 01004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Резчик по бетону IVT СОСТ-270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Дрель-</a:t>
                      </a:r>
                      <a:r>
                        <a:rPr lang="ru-RU" sz="1600" b="0" i="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шуруповерт</a:t>
                      </a:r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аккумуляторная ДА-14,4Л-2К Вихрь 72/14/8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Огнетушитель ОП-2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Огнетушитель ОП-5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Огнетушитель ОУ-5 ГОСТ 51057-2001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РНО-25-10 24/40А 127/220В автотрансформатор 12гв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Устройство перемотки кабеля УПК-14 ПРГК с РКУ с ИДМ-65 ПВР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Генератор сварочный </a:t>
                      </a:r>
                      <a:r>
                        <a:rPr lang="en-US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LTW-190</a:t>
                      </a:r>
                      <a:endParaRPr lang="en-US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6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Инструмент для снятия полупроводящего экрана на кабелях с изоляцией из сшитого полиэтилена  КСП-50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Пресс клещи гидравлические ПГРс-120 с набором матриц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Стол компьютерный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Штанга 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оперативная ШО-10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0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600" b="0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Указатель </a:t>
                      </a:r>
                      <a:r>
                        <a:rPr lang="ru-RU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напряжения УВН6-10-С</a:t>
                      </a:r>
                      <a:endParaRPr lang="ru-RU" sz="16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24744"/>
            <a:ext cx="8640960" cy="2664296"/>
          </a:xfrm>
        </p:spPr>
        <p:txBody>
          <a:bodyPr>
            <a:noAutofit/>
          </a:bodyPr>
          <a:lstStyle/>
          <a:p>
            <a:pPr algn="ctr"/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Отчет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 о деятельности </a:t>
            </a: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/>
            </a:r>
            <a:b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ТОО </a:t>
            </a: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"ЭПК-forfait"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по предоставлению услуг  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по передаче и распределению электрической энергии </a:t>
            </a: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 </a:t>
            </a:r>
            <a:b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за 2018 год</a:t>
            </a:r>
            <a:endParaRPr lang="ru-RU" sz="36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5838056"/>
            <a:ext cx="5712179" cy="54327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Костанай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96336" y="6196662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12968" cy="90872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Информация по объемам предоставленных услуг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6381328"/>
            <a:ext cx="1475656" cy="476672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07244"/>
              </p:ext>
            </p:extLst>
          </p:nvPr>
        </p:nvGraphicFramePr>
        <p:xfrm>
          <a:off x="395536" y="1137884"/>
          <a:ext cx="8568952" cy="5373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85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потребителя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без НДС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ТОО "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КостанайскийЭнергоЦентр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787,9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 млрд. 795,8 млн. тенге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7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ТОО "КЭЛ"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33,7 млн.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156,3 млн. тенге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362688"/>
                  </a:ext>
                </a:extLst>
              </a:tr>
              <a:tr h="7097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ТОО "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Костанайская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теплоэнергетическая компания"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1,9 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млн.кВтч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9,3 млн. тенге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658515"/>
                  </a:ext>
                </a:extLst>
              </a:tr>
              <a:tr h="488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ТОО "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Межрегионэнерготранзит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521,4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тенге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ГКП "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Житикаракоммунэнерго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288,7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 млн. тенге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СМЭС АО "KEGOC"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939,4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тенге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1141"/>
                  </a:ext>
                </a:extLst>
              </a:tr>
              <a:tr h="10645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АО "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Соколовско-Сарбайское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горно-обогатительное производственное объединение"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кВтч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22,2 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тенге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266" marR="2026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428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ru-RU" b="1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Среднемесячная заработная плата за 2018 год</a:t>
            </a:r>
            <a:endParaRPr lang="ru-RU" cap="none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864" y="6453336"/>
            <a:ext cx="1475656" cy="476672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214398"/>
              </p:ext>
            </p:extLst>
          </p:nvPr>
        </p:nvGraphicFramePr>
        <p:xfrm>
          <a:off x="539552" y="1268760"/>
          <a:ext cx="82809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6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976" y="332656"/>
            <a:ext cx="86868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учёба </a:t>
            </a:r>
          </a:p>
        </p:txBody>
      </p:sp>
      <p:pic>
        <p:nvPicPr>
          <p:cNvPr id="4" name="Picture 3" descr="D:\Desktop\тЕХ.УЧЕБА кОСТАНАЙСКИЙ рэ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9390"/>
            <a:ext cx="81369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74767" y="6358572"/>
            <a:ext cx="153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соревнования</a:t>
            </a:r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208912" cy="48833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74767" y="6358572"/>
            <a:ext cx="153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перспективной деятельности предприятия необходимо</a:t>
            </a:r>
            <a:r>
              <a:rPr lang="ru-RU" sz="3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повышение кадрового потенциала, уровня квалификации, привлечение квалифицированных специалистов;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исполнение инвестиционной программы, увеличение количества и охвата новой техникой и современными технологиями;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также стимулирование работников и создание благоприятных условий труда, способствующих повышению эффективности деятельности каждого работника;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расширение услуг иной деятельности.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668344" y="6480720"/>
            <a:ext cx="1475656" cy="476672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№27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3658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24579" grpI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481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b="1" i="1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053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136815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Сравнительный анализ отключений ЛЭП-6-10кВ по ТОО «ЭПК-forfait» за  2018 год в сравнении с 2017 годом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 rot="10800000" flipV="1">
            <a:off x="7308304" y="6093296"/>
            <a:ext cx="1584176" cy="504056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9151"/>
              </p:ext>
            </p:extLst>
          </p:nvPr>
        </p:nvGraphicFramePr>
        <p:xfrm>
          <a:off x="683568" y="2060848"/>
          <a:ext cx="8064896" cy="2391946"/>
        </p:xfrm>
        <a:graphic>
          <a:graphicData uri="http://schemas.openxmlformats.org/drawingml/2006/table">
            <a:tbl>
              <a:tblPr firstRow="1" firstCol="1" lastRow="1" bandRow="1">
                <a:effectLst>
                  <a:outerShdw blurRad="101600" dist="114300" dir="5400000" algn="t" rotWithShape="0">
                    <a:prstClr val="black">
                      <a:alpha val="40000"/>
                    </a:prstClr>
                  </a:outerShdw>
                </a:effectLst>
                <a:tableStyleId>{5DA37D80-6434-44D0-A028-1B22A696006F}</a:tableStyleId>
              </a:tblPr>
              <a:tblGrid>
                <a:gridCol w="271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91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отключений по ЛЭП-10-6кВ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Повреждение трансформаторов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7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отключений по РЭС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1 750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1 829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5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308304" y="6068732"/>
            <a:ext cx="1440160" cy="528620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№4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Выполнение капитального ремонта электрических сетей  0,4-10кВ </a:t>
            </a:r>
            <a:r>
              <a:rPr lang="ru-RU" sz="28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ТОО </a:t>
            </a:r>
            <a:r>
              <a:rPr lang="ru-RU" sz="2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«ЭПК-</a:t>
            </a:r>
            <a:r>
              <a:rPr lang="en-US" sz="2800" b="1" i="1" kern="1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forfait</a:t>
            </a:r>
            <a:r>
              <a:rPr lang="ru-RU" sz="2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» за </a:t>
            </a:r>
            <a:r>
              <a:rPr lang="ru-RU" sz="2800" b="1" i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2018 </a:t>
            </a:r>
            <a:r>
              <a:rPr lang="ru-RU" sz="2800" b="1" i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ea typeface="+mj-ea"/>
                <a:cs typeface="Times New Roman"/>
              </a:rPr>
              <a:t>год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183263"/>
              </p:ext>
            </p:extLst>
          </p:nvPr>
        </p:nvGraphicFramePr>
        <p:xfrm>
          <a:off x="827584" y="1916832"/>
          <a:ext cx="7650597" cy="371985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54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оборудования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из.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2017г</a:t>
                      </a: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 - 10 </a:t>
                      </a:r>
                      <a:r>
                        <a:rPr lang="ru-RU" sz="2400" b="1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2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445,95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417,09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 - 0,4 </a:t>
                      </a:r>
                      <a:r>
                        <a:rPr lang="ru-RU" sz="2400" b="1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247,46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151,37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 - 10 </a:t>
                      </a:r>
                      <a:r>
                        <a:rPr lang="ru-RU" sz="2400" b="1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24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1,47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 - 0,4 </a:t>
                      </a:r>
                      <a:r>
                        <a:rPr lang="ru-RU" sz="2400" b="1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1,62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Кабельные перемычки 10 </a:t>
                      </a:r>
                      <a:r>
                        <a:rPr lang="ru-RU" sz="24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шт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5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24744"/>
            <a:ext cx="8640960" cy="2664296"/>
          </a:xfrm>
        </p:spPr>
        <p:txBody>
          <a:bodyPr>
            <a:noAutofit/>
          </a:bodyPr>
          <a:lstStyle/>
          <a:p>
            <a:pPr algn="ctr"/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Отчет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 о деятельности </a:t>
            </a: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/>
            </a:r>
            <a:b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ТОО </a:t>
            </a: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"ЭПК-forfait"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по предоставлению услуг  </a:t>
            </a:r>
            <a:b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по передаче и распределению электрической энергии </a:t>
            </a: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 </a:t>
            </a:r>
            <a:b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</a:br>
            <a:r>
              <a:rPr lang="ru-RU" sz="36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за 2018 год</a:t>
            </a:r>
            <a:endParaRPr lang="ru-RU" sz="36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5838056"/>
            <a:ext cx="5712179" cy="54327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Костанай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02731" y="6196662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9396536" cy="648072"/>
          </a:xfrm>
        </p:spPr>
        <p:txBody>
          <a:bodyPr>
            <a:noAutofit/>
          </a:bodyPr>
          <a:lstStyle/>
          <a:p>
            <a:pPr algn="ctr"/>
            <a:r>
              <a:rPr lang="ru-RU" sz="2000" b="1" kern="10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Фактические затраты на реализацию инвестиционной программы за 2018 год составили  533 млн. 289 тыс.тенге, в том числе:</a:t>
            </a:r>
            <a:r>
              <a:rPr lang="ru-RU" sz="2000" b="1" i="1" kern="10" cap="none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/>
            </a:r>
            <a:br>
              <a:rPr lang="ru-RU" sz="2000" b="1" i="1" kern="10" cap="none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</a:br>
            <a:endParaRPr lang="ru-RU" sz="2000" b="1" i="1" kern="10" cap="none" dirty="0">
              <a:ln w="1905"/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 flipH="1">
            <a:off x="7668340" y="6525345"/>
            <a:ext cx="1296143" cy="432048"/>
          </a:xfrm>
          <a:prstGeom prst="roundRect">
            <a:avLst/>
          </a:prstGeom>
          <a:effectLst>
            <a:outerShdw blurRad="76200" dist="50800" dir="5400000" rotWithShape="0">
              <a:srgbClr val="4E3B30">
                <a:alpha val="60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36502"/>
              </p:ext>
            </p:extLst>
          </p:nvPr>
        </p:nvGraphicFramePr>
        <p:xfrm>
          <a:off x="179512" y="836712"/>
          <a:ext cx="8568951" cy="57610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7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3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инвестиций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 приказом тыс. тенге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тыс. тенге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Замена ввода с выносом приборов учета на границы балансовой принадлежности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15 747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ВЛ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108 417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206 016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КТП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9 194,0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13 282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заемных средств на выплату основного долга на приобретение электросетевого имущества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60 223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60 223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6372455"/>
                  </a:ext>
                </a:extLst>
              </a:tr>
              <a:tr h="356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ремонт, приводящий к росту стоимости ОС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104 903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159 676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5.1.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Реконструкция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ЗиС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(в том числе строительство)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19 210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65 042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5.2.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оборудования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78 119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78 570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5.3.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Замена изношенных кабельных линий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7 574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16 064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Дополнительные мероприятия</a:t>
                      </a:r>
                      <a:r>
                        <a:rPr lang="ru-RU" sz="1400" b="1" i="1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 счет экономии по </a:t>
                      </a:r>
                      <a:r>
                        <a:rPr lang="ru-RU" sz="1400" b="1" i="1" baseline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техпотерям</a:t>
                      </a:r>
                      <a:endParaRPr lang="ru-RU" sz="1400" b="1" i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5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оборудования связи, вычислительной, копировально-множительной техники  и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программного обеспечения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3 412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 автотранспорта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11 539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Оснащение рабочих мест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17 528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Системы </a:t>
                      </a:r>
                      <a:r>
                        <a:rPr lang="ru-RU" sz="1400" b="1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видеофиксации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контроля доступа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5 769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2607966"/>
                  </a:ext>
                </a:extLst>
              </a:tr>
              <a:tr h="444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Мероприятия, связанные с юридическим оформлением недвижимости, являющейся собственностью ТОО</a:t>
                      </a:r>
                      <a:endParaRPr lang="ru-RU" sz="14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40 097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 по 2018 году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292 052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533 289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ввода с выносом приборов учета на границы балансовой принадлежности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273030"/>
              </p:ext>
            </p:extLst>
          </p:nvPr>
        </p:nvGraphicFramePr>
        <p:xfrm>
          <a:off x="827584" y="1195248"/>
          <a:ext cx="7488832" cy="4763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312">
                  <a:extLst>
                    <a:ext uri="{9D8B030D-6E8A-4147-A177-3AD203B41FA5}">
                      <a16:colId xmlns:a16="http://schemas.microsoft.com/office/drawing/2014/main" val="603807071"/>
                    </a:ext>
                  </a:extLst>
                </a:gridCol>
                <a:gridCol w="4565153">
                  <a:extLst>
                    <a:ext uri="{9D8B030D-6E8A-4147-A177-3AD203B41FA5}">
                      <a16:colId xmlns:a16="http://schemas.microsoft.com/office/drawing/2014/main" val="2377956499"/>
                    </a:ext>
                  </a:extLst>
                </a:gridCol>
                <a:gridCol w="1911367">
                  <a:extLst>
                    <a:ext uri="{9D8B030D-6E8A-4147-A177-3AD203B41FA5}">
                      <a16:colId xmlns:a16="http://schemas.microsoft.com/office/drawing/2014/main" val="2574541452"/>
                    </a:ext>
                  </a:extLst>
                </a:gridCol>
              </a:tblGrid>
              <a:tr h="50405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94662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Аулиекольский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864115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Денисовский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95834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Житикаринский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194005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Карасуский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691179"/>
                  </a:ext>
                </a:extLst>
              </a:tr>
              <a:tr h="4231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Карабалыкский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369368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Костанайский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31691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Мендыкаринский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20871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Тарановский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053264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Узункольский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607917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Фёдоровский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РЭС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489913"/>
                  </a:ext>
                </a:extLst>
              </a:tr>
              <a:tr h="383609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86667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631832" y="630932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454" y="-18628"/>
            <a:ext cx="8686800" cy="117876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ввода с выносом приборов учета на границы балансовой принадлежности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7" y="1295400"/>
            <a:ext cx="3888431" cy="5301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835" y="1267941"/>
            <a:ext cx="4445768" cy="53019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7452318" y="6488668"/>
            <a:ext cx="1457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96752"/>
            <a:ext cx="3888432" cy="488337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13740" y="260648"/>
            <a:ext cx="16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ВЛИ-10кВ</a:t>
            </a:r>
            <a:endParaRPr lang="ru-RU" sz="24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96752"/>
            <a:ext cx="4032448" cy="48833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47805" y="6381328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E6C28D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6068</TotalTime>
  <Words>947</Words>
  <Application>Microsoft Office PowerPoint</Application>
  <PresentationFormat>Экран (4:3)</PresentationFormat>
  <Paragraphs>344</Paragraphs>
  <Slides>28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Отчет  о деятельности  ТОО "ЭПК-forfait" по предоставлению услуг   по передаче и распределению электрической энергии   за 2018 год</vt:lpstr>
      <vt:lpstr>Презентация PowerPoint</vt:lpstr>
      <vt:lpstr>Сравнительный анализ отключений ЛЭП-6-10кВ по ТОО «ЭПК-forfait» за  2018 год в сравнении с 2017 годом</vt:lpstr>
      <vt:lpstr>Презентация PowerPoint</vt:lpstr>
      <vt:lpstr>Отчет  о деятельности  ТОО "ЭПК-forfait" по предоставлению услуг   по передаче и распределению электрической энергии   за 2018 год</vt:lpstr>
      <vt:lpstr>Фактические затраты на реализацию инвестиционной программы за 2018 год составили  533 млн. 289 тыс.тенге, в том числе: </vt:lpstr>
      <vt:lpstr>Замена ввода с выносом приборов учета на границы балансовой принадлежности</vt:lpstr>
      <vt:lpstr>Замена ввода с выносом приборов учета на границы балансовой принадлежности</vt:lpstr>
      <vt:lpstr>ВЛИ-10кВ</vt:lpstr>
      <vt:lpstr>ДО</vt:lpstr>
      <vt:lpstr>ПОСЛЕ</vt:lpstr>
      <vt:lpstr>Капитальный ремонт ВЛ-0,4кВ </vt:lpstr>
      <vt:lpstr>Модернизация оборудования.  Ремонт шкафов КТП. </vt:lpstr>
      <vt:lpstr>РЕМОНТ ШКАФОВ КТП</vt:lpstr>
      <vt:lpstr>Реконструкция ЗиС</vt:lpstr>
      <vt:lpstr>Реконструкция ЗиС</vt:lpstr>
      <vt:lpstr>Реконструкция ЗиС</vt:lpstr>
      <vt:lpstr>Модернизация оборудования</vt:lpstr>
      <vt:lpstr>Замена изношенных кабельных линий</vt:lpstr>
      <vt:lpstr>Презентация PowerPoint</vt:lpstr>
      <vt:lpstr>Презентация PowerPoint</vt:lpstr>
      <vt:lpstr>Отчет  о деятельности  ТОО "ЭПК-forfait" по предоставлению услуг   по передаче и распределению электрической энергии   за 2018 год</vt:lpstr>
      <vt:lpstr>Информация по объемам предоставленных услуг</vt:lpstr>
      <vt:lpstr>Среднемесячная заработная плата за 2018 год</vt:lpstr>
      <vt:lpstr>Техническая учёба </vt:lpstr>
      <vt:lpstr>Профессиональные соревнования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деятельности ТОО "ЭПК-forfait" по предоставлению услуг   по передаче и распределению электрической энергии  за 2013 год</dc:title>
  <dc:creator>Светлана В. Толстых</dc:creator>
  <cp:lastModifiedBy>Татьяна С. Шрамко</cp:lastModifiedBy>
  <cp:revision>491</cp:revision>
  <cp:lastPrinted>2019-04-24T04:19:01Z</cp:lastPrinted>
  <dcterms:created xsi:type="dcterms:W3CDTF">2014-03-17T02:42:15Z</dcterms:created>
  <dcterms:modified xsi:type="dcterms:W3CDTF">2019-04-29T02:35:28Z</dcterms:modified>
</cp:coreProperties>
</file>